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230" y="5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15c23ca724_5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15c23ca724_5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5c23ca724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5c23ca724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15c23ca72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15c23ca724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c23ca724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c23ca724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15c23ca72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15c23ca72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5c23ca724_5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15c23ca724_5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15c23ca72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15c23ca72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38100" y="1329380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AI 말동무 서비스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2356050" y="3147525"/>
            <a:ext cx="44319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Open Sans"/>
                <a:ea typeface="Open Sans"/>
                <a:cs typeface="Open Sans"/>
                <a:sym typeface="Open Sans"/>
              </a:rPr>
              <a:t>HUFSTHON2024  4조&lt;B1A4&gt;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 b="1">
                <a:latin typeface="Open Sans"/>
                <a:ea typeface="Open Sans"/>
                <a:cs typeface="Open Sans"/>
                <a:sym typeface="Open Sans"/>
              </a:rPr>
              <a:t>팀 소개</a:t>
            </a:r>
            <a:endParaRPr sz="4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4000975" y="1602725"/>
            <a:ext cx="1250700" cy="25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김동영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김동휘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김채은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김형수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황서진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 b="1">
                <a:latin typeface="Open Sans"/>
                <a:ea typeface="Open Sans"/>
                <a:cs typeface="Open Sans"/>
                <a:sym typeface="Open Sans"/>
              </a:rPr>
              <a:t>문제정의</a:t>
            </a:r>
            <a:endParaRPr sz="40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0850" y="1259900"/>
            <a:ext cx="3122021" cy="1624988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4554325" y="1497700"/>
            <a:ext cx="4350900" cy="23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 b="1">
                <a:solidFill>
                  <a:srgbClr val="22222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두집 중 한집은 ‘맞벌이’, 비중 최대… 독거노인, 청년 1인 가구보다 많아졌다</a:t>
            </a:r>
            <a:endParaRPr sz="1350" b="1">
              <a:solidFill>
                <a:srgbClr val="22222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 b="1">
              <a:solidFill>
                <a:srgbClr val="22222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5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조선비즈  </a:t>
            </a:r>
            <a:endParaRPr sz="105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“특히, 독거노인 지표가 악화 중인 것으로 드러났다. 전체 65세 이상 노인인구 중 독거노인 수는 2023년 199만3000명으로 전체 65세 이상 인구의 21.1%를 차지했다. </a:t>
            </a:r>
            <a:r>
              <a:rPr lang="ko" sz="1050">
                <a:solidFill>
                  <a:srgbClr val="222222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독거노인 비율은 2015년 18.5%, 2020년 19.8%, 2022년 20.9%에 이어 지속 상승</a:t>
            </a:r>
            <a:r>
              <a:rPr lang="ko" sz="105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하고 있다.</a:t>
            </a:r>
            <a:endParaRPr sz="105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통계청 관계자는 “</a:t>
            </a:r>
            <a:r>
              <a:rPr lang="ko" sz="1050">
                <a:solidFill>
                  <a:srgbClr val="222222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독거노인은 경제상황이나 신체건강의 어려움도 있지만 함께 사는 가족이 없기 때문에 외로움이나 우울감을 더 많이 느끼게 된다</a:t>
            </a:r>
            <a:r>
              <a:rPr lang="ko" sz="1050">
                <a:solidFill>
                  <a:srgbClr val="222222"/>
                </a:solidFill>
                <a:latin typeface="Open Sans"/>
                <a:ea typeface="Open Sans"/>
                <a:cs typeface="Open Sans"/>
                <a:sym typeface="Open Sans"/>
              </a:rPr>
              <a:t>”면서 “출생률은 지속적으로 떨어지고 기대수명은 늘어나는 만큼 독거노인은 더 늘어날 것으로 우려된다”고 지적했다.</a:t>
            </a:r>
            <a:r>
              <a:rPr lang="ko" sz="1050">
                <a:solidFill>
                  <a:srgbClr val="222222"/>
                </a:solidFill>
                <a:latin typeface="Malgun Gothic"/>
                <a:ea typeface="Malgun Gothic"/>
                <a:cs typeface="Malgun Gothic"/>
                <a:sym typeface="Malgun Gothic"/>
              </a:rPr>
              <a:t>”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1422900" y="4159675"/>
            <a:ext cx="6673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=&gt; 독거노인의 증가는 치매와 같은 정신 장애를 유발하고 자살 위험을 증가시킨다</a:t>
            </a:r>
            <a:endParaRPr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   또한, 사회적 비용 증가로 사회 전체에도 영향을 끼칠 수 있다.</a:t>
            </a:r>
            <a:endParaRPr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311700" y="3052300"/>
            <a:ext cx="42603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212529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메트로 신문</a:t>
            </a:r>
            <a:endParaRPr sz="1050">
              <a:solidFill>
                <a:srgbClr val="212529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212529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월 370만원. 어르신 한 명을 돌보기 위해 간병인을 고용할 경우 드는 비용</a:t>
            </a:r>
            <a:r>
              <a:rPr lang="ko" sz="1050">
                <a:solidFill>
                  <a:srgbClr val="212529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이다. 아이를 한 명 돌보는데 드는 비용은 월 264만원으로, 30대 가구 중위소득(509만원)의 50%를 웃돈다. </a:t>
            </a:r>
            <a:endParaRPr sz="105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11700" y="3278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 b="1">
                <a:latin typeface="Open Sans"/>
                <a:ea typeface="Open Sans"/>
                <a:cs typeface="Open Sans"/>
                <a:sym typeface="Open Sans"/>
              </a:rPr>
              <a:t>솔루션 설명</a:t>
            </a:r>
            <a:endParaRPr sz="4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1804100" y="1427413"/>
            <a:ext cx="6696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“ 독거노인의 사회적 고립을 방지하기 위한 AI 말동무 서비스 “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550275" y="2911325"/>
            <a:ext cx="8801400" cy="11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1. 독거노인들이 겪는 외로움과 사회적 고립 문제 해결 및 정서적 지지와 사회적 상호작용을 제공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2. AI 모델을 스피커에 탑재하여 IT 기술에 익숙하지 않은 독거노인도 쉽게 사용할 수 있도록 설계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478400" y="2364563"/>
            <a:ext cx="831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목표</a:t>
            </a:r>
            <a:endParaRPr sz="2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 b="1">
                <a:latin typeface="Open Sans"/>
                <a:ea typeface="Open Sans"/>
                <a:cs typeface="Open Sans"/>
                <a:sym typeface="Open Sans"/>
              </a:rPr>
              <a:t>기능 소개</a:t>
            </a:r>
            <a:endParaRPr sz="4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537950" y="1950900"/>
            <a:ext cx="6966300" cy="17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개인정보수집 동의서, 개인정보 제3자 동의서 작성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사용자가 챗봇에게 대화를 시도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챗봇은 사용자의 말을 듣고 적절한 답변 생성 및 추가 질문을 유도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사용자와 AI 서비스 간의 대화 기록은 암호화 후 저장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ko" sz="1500"/>
              <a:t>저장된 정보는 필요 기관에 제공, 사용자의 상태를 지속적으로 모니터링</a:t>
            </a:r>
            <a:endParaRPr sz="1500"/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l="4990" r="-4990"/>
          <a:stretch/>
        </p:blipFill>
        <p:spPr>
          <a:xfrm>
            <a:off x="6781575" y="3611562"/>
            <a:ext cx="1315406" cy="1385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08567" y="3006025"/>
            <a:ext cx="1573035" cy="1783527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/>
        </p:nvSpPr>
        <p:spPr>
          <a:xfrm>
            <a:off x="7959660" y="3524990"/>
            <a:ext cx="14106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오늘 하루는 어땠나요?</a:t>
            </a:r>
            <a:endParaRPr sz="13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631875" y="1286450"/>
            <a:ext cx="5802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6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주도시 복지 이용이 어려운 노인들을 위한 대화형 챗봇 서비스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 b="1" dirty="0">
                <a:latin typeface="Open Sans"/>
                <a:ea typeface="Open Sans"/>
                <a:cs typeface="Open Sans"/>
                <a:sym typeface="Open Sans"/>
              </a:rPr>
              <a:t>시연영상</a:t>
            </a:r>
            <a:r>
              <a:rPr lang="en-US" altLang="ko" sz="4000" b="1">
                <a:latin typeface="Open Sans"/>
                <a:ea typeface="Open Sans"/>
                <a:cs typeface="Open Sans"/>
                <a:sym typeface="Open Sans"/>
              </a:rPr>
              <a:t>s</a:t>
            </a:r>
            <a:endParaRPr sz="40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KakaoTalk_20241116_174420295">
            <a:hlinkClick r:id="" action="ppaction://media"/>
            <a:extLst>
              <a:ext uri="{FF2B5EF4-FFF2-40B4-BE49-F238E27FC236}">
                <a16:creationId xmlns:a16="http://schemas.microsoft.com/office/drawing/2014/main" id="{C3FAB2E9-6525-92B8-2B24-C905E9F856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30064" y="1212443"/>
            <a:ext cx="6173987" cy="34731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/>
          <p:nvPr/>
        </p:nvSpPr>
        <p:spPr>
          <a:xfrm>
            <a:off x="5269125" y="2085225"/>
            <a:ext cx="3648600" cy="2758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 b="1">
                <a:latin typeface="Open Sans"/>
                <a:ea typeface="Open Sans"/>
                <a:cs typeface="Open Sans"/>
                <a:sym typeface="Open Sans"/>
              </a:rPr>
              <a:t>BM 모델</a:t>
            </a:r>
            <a:endParaRPr sz="4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" name="Google Shape;109;p19"/>
          <p:cNvSpPr/>
          <p:nvPr/>
        </p:nvSpPr>
        <p:spPr>
          <a:xfrm>
            <a:off x="212074" y="2808288"/>
            <a:ext cx="837900" cy="8313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기업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" name="Google Shape;110;p19"/>
          <p:cNvSpPr/>
          <p:nvPr/>
        </p:nvSpPr>
        <p:spPr>
          <a:xfrm>
            <a:off x="2024313" y="2156112"/>
            <a:ext cx="837900" cy="8313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정부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1" name="Google Shape;111;p19"/>
          <p:cNvSpPr/>
          <p:nvPr/>
        </p:nvSpPr>
        <p:spPr>
          <a:xfrm>
            <a:off x="3966150" y="2120399"/>
            <a:ext cx="837900" cy="8313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독거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노인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2878100" y="1584545"/>
            <a:ext cx="589800" cy="1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5215275" y="1010350"/>
            <a:ext cx="3756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2. 광고수익</a:t>
            </a:r>
            <a:endParaRPr sz="18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챗봇이 대화할 때 광고를 추천</a:t>
            </a:r>
            <a:endParaRPr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" name="Google Shape;114;p19"/>
          <p:cNvSpPr/>
          <p:nvPr/>
        </p:nvSpPr>
        <p:spPr>
          <a:xfrm>
            <a:off x="6243000" y="2384875"/>
            <a:ext cx="2589300" cy="552300"/>
          </a:xfrm>
          <a:prstGeom prst="wedgeRoundRectCallout">
            <a:avLst>
              <a:gd name="adj1" fmla="val 49558"/>
              <a:gd name="adj2" fmla="val 76222"/>
              <a:gd name="adj3" fmla="val 0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곧 열릴 축제가 있어?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169850" y="981300"/>
            <a:ext cx="4851600" cy="11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AutoNum type="arabicPeriod"/>
            </a:pPr>
            <a:r>
              <a:rPr lang="ko"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B2G, B2B</a:t>
            </a:r>
            <a:endParaRPr sz="18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제휴를 맺은 지방자치단체에게 서비스를 제공하고 지역의료기관에게 사용자의 정보를 제공해 수익창출</a:t>
            </a:r>
            <a:endParaRPr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6" name="Google Shape;116;p19"/>
          <p:cNvSpPr/>
          <p:nvPr/>
        </p:nvSpPr>
        <p:spPr>
          <a:xfrm>
            <a:off x="5476600" y="3171825"/>
            <a:ext cx="2776800" cy="1319100"/>
          </a:xfrm>
          <a:prstGeom prst="wedgeRoundRectCallout">
            <a:avLst>
              <a:gd name="adj1" fmla="val -44726"/>
              <a:gd name="adj2" fmla="val 61358"/>
              <a:gd name="adj3" fmla="val 0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지방자치단체에서 지원하는 유채꽃 축제가 11월 16일부터 19일까지 진행됩니다. 다양한 먹거리가 준비되어 있습니다. 방문해보는 것을 추천드립니다.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1872538" y="3996275"/>
            <a:ext cx="895800" cy="8889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의료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기관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" name="Google Shape;118;p19"/>
          <p:cNvSpPr/>
          <p:nvPr/>
        </p:nvSpPr>
        <p:spPr>
          <a:xfrm>
            <a:off x="3082538" y="2484650"/>
            <a:ext cx="732900" cy="195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 rot="-1148424">
            <a:off x="1316724" y="3024400"/>
            <a:ext cx="932342" cy="323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서비스 제공</a:t>
            </a:r>
            <a:endParaRPr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3060900" y="2241463"/>
            <a:ext cx="837900" cy="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서비스 배포</a:t>
            </a:r>
            <a:endParaRPr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p19"/>
          <p:cNvSpPr/>
          <p:nvPr/>
        </p:nvSpPr>
        <p:spPr>
          <a:xfrm rot="4254208">
            <a:off x="1409853" y="2423042"/>
            <a:ext cx="205404" cy="730918"/>
          </a:xfrm>
          <a:prstGeom prst="downArrow">
            <a:avLst>
              <a:gd name="adj1" fmla="val 43529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 rot="-1081143">
            <a:off x="1077949" y="2373425"/>
            <a:ext cx="1097845" cy="35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지원금 제공</a:t>
            </a:r>
            <a:endParaRPr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3" name="Google Shape;123;p19"/>
          <p:cNvSpPr/>
          <p:nvPr/>
        </p:nvSpPr>
        <p:spPr>
          <a:xfrm rot="2209948">
            <a:off x="1042451" y="3730030"/>
            <a:ext cx="918300" cy="19524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" name="Google Shape;124;p19"/>
          <p:cNvSpPr txBox="1"/>
          <p:nvPr/>
        </p:nvSpPr>
        <p:spPr>
          <a:xfrm rot="2250883">
            <a:off x="1163674" y="3571361"/>
            <a:ext cx="1050307" cy="3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사용자 정보 제공</a:t>
            </a:r>
            <a:endParaRPr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5" name="Google Shape;125;p19"/>
          <p:cNvSpPr/>
          <p:nvPr/>
        </p:nvSpPr>
        <p:spPr>
          <a:xfrm rot="-1156397">
            <a:off x="1276850" y="2939088"/>
            <a:ext cx="726200" cy="17922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p19"/>
          <p:cNvSpPr/>
          <p:nvPr/>
        </p:nvSpPr>
        <p:spPr>
          <a:xfrm rot="7583061">
            <a:off x="1224498" y="3589312"/>
            <a:ext cx="205327" cy="866855"/>
          </a:xfrm>
          <a:prstGeom prst="downArrow">
            <a:avLst>
              <a:gd name="adj1" fmla="val 43529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7" name="Google Shape;127;p19"/>
          <p:cNvSpPr txBox="1"/>
          <p:nvPr/>
        </p:nvSpPr>
        <p:spPr>
          <a:xfrm rot="2020101">
            <a:off x="823453" y="4211662"/>
            <a:ext cx="1097974" cy="354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비용 제공</a:t>
            </a:r>
            <a:endParaRPr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 b="1">
                <a:latin typeface="Open Sans"/>
                <a:ea typeface="Open Sans"/>
                <a:cs typeface="Open Sans"/>
                <a:sym typeface="Open Sans"/>
              </a:rPr>
              <a:t>기대 효과</a:t>
            </a:r>
            <a:endParaRPr sz="4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1"/>
          </p:nvPr>
        </p:nvSpPr>
        <p:spPr>
          <a:xfrm>
            <a:off x="311700" y="1147225"/>
            <a:ext cx="8520600" cy="28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ko" b="1"/>
              <a:t>사회적 부담 비용 감소시킴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ko" b="1"/>
              <a:t>복지 증진 정책들의 접근성이 낮은 지역에 거주하는 노인들의 치매 및 우울증 예방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ko" b="1"/>
              <a:t>수집한 데이터를 바탕으로 사용자의 상태를 신속하게 의료 기관에서 진단 가능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ko" b="1"/>
              <a:t>경인 지역의 어르신에게도 동일한 상담 기회를 제공해 의료기관이 부족한 지역사회 문제 해결을 기대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</Words>
  <Application>Microsoft Office PowerPoint</Application>
  <PresentationFormat>화면 슬라이드 쇼(16:9)</PresentationFormat>
  <Paragraphs>62</Paragraphs>
  <Slides>8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Economica</vt:lpstr>
      <vt:lpstr>Malgun Gothic</vt:lpstr>
      <vt:lpstr>Arial</vt:lpstr>
      <vt:lpstr>Open Sans</vt:lpstr>
      <vt:lpstr>Roboto</vt:lpstr>
      <vt:lpstr>Luxe</vt:lpstr>
      <vt:lpstr>AI 말동무 서비스</vt:lpstr>
      <vt:lpstr>팀 소개</vt:lpstr>
      <vt:lpstr>문제정의</vt:lpstr>
      <vt:lpstr>솔루션 설명</vt:lpstr>
      <vt:lpstr>기능 소개</vt:lpstr>
      <vt:lpstr>시연영상s</vt:lpstr>
      <vt:lpstr>BM 모델</vt:lpstr>
      <vt:lpstr>기대 효과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김동휘</cp:lastModifiedBy>
  <cp:revision>2</cp:revision>
  <dcterms:modified xsi:type="dcterms:W3CDTF">2024-11-16T08:53:36Z</dcterms:modified>
</cp:coreProperties>
</file>